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83" r:id="rId9"/>
    <p:sldId id="2488" r:id="rId10"/>
    <p:sldId id="2490" r:id="rId11"/>
    <p:sldId id="2461" r:id="rId12"/>
    <p:sldId id="2489" r:id="rId13"/>
    <p:sldId id="2463" r:id="rId14"/>
    <p:sldId id="2491" r:id="rId15"/>
    <p:sldId id="2493" r:id="rId16"/>
    <p:sldId id="2494" r:id="rId17"/>
    <p:sldId id="2502" r:id="rId18"/>
    <p:sldId id="2471" r:id="rId19"/>
    <p:sldId id="2495" r:id="rId20"/>
    <p:sldId id="2496" r:id="rId21"/>
    <p:sldId id="2487" r:id="rId22"/>
    <p:sldId id="2484" r:id="rId23"/>
    <p:sldId id="2497" r:id="rId24"/>
    <p:sldId id="2460" r:id="rId25"/>
    <p:sldId id="2503" r:id="rId26"/>
    <p:sldId id="2504" r:id="rId27"/>
    <p:sldId id="2468" r:id="rId28"/>
    <p:sldId id="2500" r:id="rId29"/>
    <p:sldId id="2501" r:id="rId30"/>
    <p:sldId id="2499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000000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30" y="-101600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具身智能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产业与思考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FBE4-CD65-F93C-7349-95F6CBE6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销售对象都是谁？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C106F-F8CE-6986-11AA-CCE546D21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业界统一认识短期（</a:t>
            </a:r>
            <a:r>
              <a:rPr lang="en-US" altLang="zh-CN" sz="2000" dirty="0"/>
              <a:t> 1~3</a:t>
            </a:r>
            <a:r>
              <a:rPr lang="zh-CN" altLang="en-US" sz="2000" dirty="0"/>
              <a:t>年）销售对象是高校</a:t>
            </a:r>
            <a:r>
              <a:rPr lang="en-US" altLang="zh-CN" sz="2000" dirty="0"/>
              <a:t>/</a:t>
            </a:r>
            <a:r>
              <a:rPr lang="zh-CN" altLang="en-US" sz="2000" dirty="0"/>
              <a:t>科研机构，而非</a:t>
            </a:r>
            <a:r>
              <a:rPr lang="en-US" altLang="zh-CN" sz="2000" dirty="0"/>
              <a:t> C </a:t>
            </a:r>
            <a:r>
              <a:rPr lang="zh-CN" altLang="en-US" sz="2000" dirty="0"/>
              <a:t>端或者</a:t>
            </a:r>
            <a:r>
              <a:rPr lang="en-US" altLang="zh-CN" sz="2000" dirty="0"/>
              <a:t> B </a:t>
            </a:r>
            <a:r>
              <a:rPr lang="zh-CN" altLang="en-US" sz="2000" dirty="0"/>
              <a:t>端。</a:t>
            </a:r>
            <a:endParaRPr lang="en-US" altLang="zh-CN" sz="2000" dirty="0"/>
          </a:p>
          <a:p>
            <a:r>
              <a:rPr lang="zh-CN" altLang="en-US" sz="2000" dirty="0"/>
              <a:t>赛道玩家众多，硬件内卷严重（新老入局），卖得越多亏得越多。毛利 </a:t>
            </a:r>
            <a:r>
              <a:rPr lang="en" altLang="zh-CN" sz="2000" dirty="0"/>
              <a:t>cover</a:t>
            </a:r>
            <a:r>
              <a:rPr lang="zh-CN" altLang="en-US" sz="2000" dirty="0"/>
              <a:t> 不了售后。</a:t>
            </a:r>
          </a:p>
        </p:txBody>
      </p:sp>
    </p:spTree>
    <p:extLst>
      <p:ext uri="{BB962C8B-B14F-4D97-AF65-F5344CB8AC3E}">
        <p14:creationId xmlns:p14="http://schemas.microsoft.com/office/powerpoint/2010/main" val="85156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64452A-D700-5833-D7BE-E89030D2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产业规律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72F499-555A-9683-F70A-B3B9593243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垂直领域的机器人（如某类工业机器人）会先到达拐点，随后才会出现通用工业机器人，最终才可能出现家用机器人。</a:t>
            </a:r>
            <a:endParaRPr lang="en-US" altLang="zh-CN" dirty="0"/>
          </a:p>
          <a:p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技术路线：</a:t>
            </a:r>
            <a:r>
              <a:rPr lang="en" altLang="zh-CN" dirty="0"/>
              <a:t>CV</a:t>
            </a:r>
            <a:r>
              <a:rPr lang="zh-CN" altLang="en" dirty="0"/>
              <a:t>、</a:t>
            </a:r>
            <a:r>
              <a:rPr lang="en" altLang="zh-CN" dirty="0"/>
              <a:t>RL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应用领域：通用、垂直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团队属性：产业、学术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29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002C85E-D4D6-2C91-F245-49C95B3F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具身产业派系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2AA60A-473E-5F87-B7B2-697B6158EE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3600" b="1" dirty="0"/>
              <a:t>学术派</a:t>
            </a:r>
            <a:endParaRPr lang="en-US" altLang="zh-CN" sz="3600" b="1" dirty="0"/>
          </a:p>
          <a:p>
            <a:endParaRPr lang="en-US" altLang="zh-CN" dirty="0"/>
          </a:p>
          <a:p>
            <a:r>
              <a:rPr lang="zh-CN" altLang="en-US" dirty="0"/>
              <a:t>技术相对领先，特别是在</a:t>
            </a:r>
            <a:r>
              <a:rPr lang="en-US" altLang="zh-CN" dirty="0"/>
              <a:t> CV</a:t>
            </a:r>
            <a:r>
              <a:rPr lang="zh-CN" altLang="en-US" dirty="0"/>
              <a:t> 算法、大模型算法层面；</a:t>
            </a:r>
            <a:endParaRPr lang="en-US" altLang="zh-CN" dirty="0"/>
          </a:p>
          <a:p>
            <a:r>
              <a:rPr lang="zh-CN" altLang="en-US" dirty="0"/>
              <a:t>喜欢讲家用机器人概念、老人安抚、老年健康，未来面向</a:t>
            </a:r>
            <a:r>
              <a:rPr lang="en-US" altLang="zh-CN" dirty="0"/>
              <a:t> C </a:t>
            </a:r>
            <a:r>
              <a:rPr lang="zh-CN" altLang="en-US" dirty="0"/>
              <a:t>端的产业规模。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75FBA5-BE31-A7A3-40C0-B0D31D43094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3200" b="1" dirty="0"/>
              <a:t>产业派</a:t>
            </a:r>
            <a:endParaRPr lang="en-US" altLang="zh-CN" sz="3200" b="1" dirty="0"/>
          </a:p>
          <a:p>
            <a:endParaRPr lang="en-US" altLang="zh-CN" dirty="0"/>
          </a:p>
          <a:p>
            <a:r>
              <a:rPr lang="zh-CN" altLang="en-US" dirty="0"/>
              <a:t>技术落后于学术派，主要对具身技术逐渐吸收，拿开源算法进行修改；</a:t>
            </a:r>
            <a:endParaRPr lang="en-US" altLang="zh-CN" dirty="0"/>
          </a:p>
          <a:p>
            <a:r>
              <a:rPr lang="zh-CN" altLang="en-US" dirty="0"/>
              <a:t>结合自身优势、集中在垂直领域，项目不那么高大上，但是相对靠谱落地。</a:t>
            </a:r>
          </a:p>
        </p:txBody>
      </p:sp>
    </p:spTree>
    <p:extLst>
      <p:ext uri="{BB962C8B-B14F-4D97-AF65-F5344CB8AC3E}">
        <p14:creationId xmlns:p14="http://schemas.microsoft.com/office/powerpoint/2010/main" val="239128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3915C59-2771-7974-4719-96C91823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r>
              <a:rPr lang="zh-CN" altLang="en-US" dirty="0"/>
              <a:t> 眼中的表面繁荣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4AF566-4C52-DFB7-34DB-7BBD4251C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团队前几年热血沸腾，过几年发现真正落地遥遥无期。</a:t>
            </a:r>
            <a:endParaRPr lang="en-US" altLang="zh-CN" dirty="0"/>
          </a:p>
          <a:p>
            <a:r>
              <a:rPr lang="zh-CN" altLang="en-US" dirty="0"/>
              <a:t>资本萎缩、大家只能小心翼翼地花过去融资款，离职潮开始、公司开始改变产品方向。</a:t>
            </a:r>
          </a:p>
        </p:txBody>
      </p:sp>
    </p:spTree>
    <p:extLst>
      <p:ext uri="{BB962C8B-B14F-4D97-AF65-F5344CB8AC3E}">
        <p14:creationId xmlns:p14="http://schemas.microsoft.com/office/powerpoint/2010/main" val="386012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5FEAA2-90C4-2A56-048E-313BE5D9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r>
              <a:rPr lang="zh-CN" altLang="en-US" dirty="0"/>
              <a:t> 眼中的表面繁荣</a:t>
            </a:r>
          </a:p>
        </p:txBody>
      </p:sp>
      <p:pic>
        <p:nvPicPr>
          <p:cNvPr id="1026" name="Picture 2" descr="稚晖君版“钢铁侠”来了！6个月造出实机，AI大模型加持，能当保姆能拧螺丝- 智东西">
            <a:extLst>
              <a:ext uri="{FF2B5EF4-FFF2-40B4-BE49-F238E27FC236}">
                <a16:creationId xmlns:a16="http://schemas.microsoft.com/office/drawing/2014/main" id="{FD305501-3848-DE26-9E1A-B0B06894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1" y="1354455"/>
            <a:ext cx="114300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DFB44A-9B13-A615-2726-9E2A36E5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02.</a:t>
            </a:r>
            <a:r>
              <a:rPr lang="zh-CN" altLang="en-US" dirty="0"/>
              <a:t> 具身</a:t>
            </a:r>
            <a:endParaRPr lang="en-US" altLang="zh-CN" dirty="0"/>
          </a:p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096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1241-DC9E-7C79-CFD8-6B3677D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具身智能的机器人为什么是人型？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1C46DC-6F04-A15A-8A77-C33BA5E215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制造与人类外形相似的机器人的关键论点之一是，可以利用大量人类数据进行训练。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0B514E-F408-F521-685B-7DB87DBCD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3279" r="2477" b="31844"/>
          <a:stretch/>
        </p:blipFill>
        <p:spPr>
          <a:xfrm>
            <a:off x="553766" y="2794244"/>
            <a:ext cx="6151834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1241-DC9E-7C79-CFD8-6B3677D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具身智能的机器人为什么是人型？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1C46DC-6F04-A15A-8A77-C33BA5E215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1800" dirty="0"/>
              <a:t>双腿占地面积少，能适应各类复杂环境底盘。工厂环境双腿可实现高重心搬运货物时保持平衡；户外环境双腿可以通过复杂地形；室内环境双腿可适应各种物品的交互。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A7DAA-25BD-ABAD-89A7-501C46C4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3279" r="2477" b="31844"/>
          <a:stretch/>
        </p:blipFill>
        <p:spPr>
          <a:xfrm>
            <a:off x="553766" y="2794244"/>
            <a:ext cx="6151834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50E4B-E8F1-20A2-EA5F-139A0FDA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技术和产业的突破？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7945-056C-0314-2560-D7CF775C2B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dirty="0"/>
              <a:t>身智能技术的研究和开发就是一项极具挑战任务。初期，创业者可能低估了技术复杂性，只在某技术点上有优势（如</a:t>
            </a:r>
            <a:r>
              <a:rPr lang="en-US" altLang="zh-CN" sz="2000" dirty="0"/>
              <a:t> CV </a:t>
            </a:r>
            <a:r>
              <a:rPr lang="zh-CN" altLang="en-US" sz="2000" dirty="0"/>
              <a:t>算法</a:t>
            </a:r>
            <a:r>
              <a:rPr lang="en-US" altLang="zh-CN" sz="2000" dirty="0"/>
              <a:t>/</a:t>
            </a:r>
            <a:r>
              <a:rPr lang="zh-CN" altLang="en-US" sz="2000" dirty="0"/>
              <a:t>大模型</a:t>
            </a:r>
            <a:r>
              <a:rPr lang="en-US" altLang="zh-CN" sz="2000" dirty="0"/>
              <a:t>/</a:t>
            </a:r>
            <a:r>
              <a:rPr lang="zh-CN" altLang="en-US" sz="2000" dirty="0"/>
              <a:t>机械臂控制），而具身智能落地需要系统级别整合。</a:t>
            </a:r>
            <a:endParaRPr lang="en-US" altLang="zh-CN" sz="2000" dirty="0"/>
          </a:p>
          <a:p>
            <a:pPr algn="l"/>
            <a:r>
              <a:rPr lang="zh-CN" altLang="en-US" sz="2000" dirty="0"/>
              <a:t>除了大模型和</a:t>
            </a:r>
            <a:r>
              <a:rPr lang="en-US" altLang="zh-CN" sz="2000" dirty="0"/>
              <a:t> RL</a:t>
            </a:r>
            <a:r>
              <a:rPr lang="zh-CN" altLang="en-US" sz="2000" dirty="0"/>
              <a:t> 有新的突破，其他领域的真正的技术突破有限，大家只是不明说而已。这波具身智能的概念没有那么新奇。</a:t>
            </a:r>
          </a:p>
        </p:txBody>
      </p:sp>
    </p:spTree>
    <p:extLst>
      <p:ext uri="{BB962C8B-B14F-4D97-AF65-F5344CB8AC3E}">
        <p14:creationId xmlns:p14="http://schemas.microsoft.com/office/powerpoint/2010/main" val="206148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57D461E-8606-A619-F4E2-9E2158F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技术和产业的突破？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B0E12E-22C2-FE32-8109-161DC64B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除了大模型和</a:t>
            </a:r>
            <a:r>
              <a:rPr lang="en-US" altLang="zh-CN" sz="2000" b="1" dirty="0"/>
              <a:t> RL</a:t>
            </a:r>
            <a:r>
              <a:rPr lang="zh-CN" altLang="en-US" sz="2000" b="1" dirty="0"/>
              <a:t> 有新的突破，其他领域的真正的技术突破有限，大家只是不明说而已</a:t>
            </a:r>
            <a:r>
              <a:rPr lang="zh-CN" altLang="en-US" b="1" dirty="0"/>
              <a:t>。</a:t>
            </a:r>
            <a:endParaRPr lang="en-US" altLang="zh-CN" sz="2000" b="1" dirty="0"/>
          </a:p>
          <a:p>
            <a:pPr algn="l"/>
            <a:endParaRPr lang="en-US" altLang="zh-CN" dirty="0"/>
          </a:p>
          <a:p>
            <a:pPr algn="l"/>
            <a:r>
              <a:rPr lang="zh-CN" altLang="en-US" b="1" dirty="0"/>
              <a:t>技术层面：</a:t>
            </a:r>
            <a:r>
              <a:rPr lang="zh-CN" altLang="en-US" dirty="0"/>
              <a:t>具身智能真正的技术瓶颈不在大模型，还有执行面，执行瓶颈除了 </a:t>
            </a:r>
            <a:r>
              <a:rPr lang="en" altLang="zh-CN" dirty="0"/>
              <a:t>AI</a:t>
            </a:r>
            <a:r>
              <a:rPr lang="zh-CN" altLang="en-US" dirty="0"/>
              <a:t> 算法的影响，还有在硬件设计的突破（理想的末端执行器、低成本的触觉传感器、极低成本的制造工艺和供应链）。</a:t>
            </a:r>
          </a:p>
        </p:txBody>
      </p:sp>
    </p:spTree>
    <p:extLst>
      <p:ext uri="{BB962C8B-B14F-4D97-AF65-F5344CB8AC3E}">
        <p14:creationId xmlns:p14="http://schemas.microsoft.com/office/powerpoint/2010/main" val="328858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57D461E-8606-A619-F4E2-9E2158F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技术的突破？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B0E12E-22C2-FE32-8109-161DC64B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除了大模型和</a:t>
            </a:r>
            <a:r>
              <a:rPr lang="en-US" altLang="zh-CN" sz="2000" b="1" dirty="0"/>
              <a:t> RL</a:t>
            </a:r>
            <a:r>
              <a:rPr lang="zh-CN" altLang="en-US" sz="2000" b="1" dirty="0"/>
              <a:t> 有新的突破，其他领域的真正的技术突破有限，大家只是不明说而已</a:t>
            </a:r>
            <a:r>
              <a:rPr lang="zh-CN" altLang="en-US" b="1" dirty="0"/>
              <a:t>。</a:t>
            </a:r>
            <a:endParaRPr lang="en-US" altLang="zh-CN" sz="2000" b="1" dirty="0"/>
          </a:p>
          <a:p>
            <a:pPr algn="l"/>
            <a:endParaRPr lang="en-US" altLang="zh-CN" dirty="0"/>
          </a:p>
          <a:p>
            <a:pPr algn="l"/>
            <a:r>
              <a:rPr lang="zh-CN" altLang="en-US" b="1" dirty="0"/>
              <a:t>产业层面：</a:t>
            </a:r>
            <a:r>
              <a:rPr lang="zh-CN" altLang="en-US" dirty="0"/>
              <a:t>技术被解决了，量产成本降低到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万￥，那么伦理上、安全上的问题如何解决？比如打碎了一个百万元的花瓶，如何赔付如何定损？这跟自动驾驶一样，走向</a:t>
            </a:r>
            <a:r>
              <a:rPr lang="en-US" altLang="zh-CN" dirty="0"/>
              <a:t> C </a:t>
            </a:r>
            <a:r>
              <a:rPr lang="zh-CN" altLang="en-US" dirty="0"/>
              <a:t>端具身的另外一个体现，自动驾驶可能会走得更快。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42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悲观派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悲观派：</a:t>
            </a:r>
            <a:r>
              <a:rPr lang="zh-CN" altLang="en-US" sz="2000" dirty="0"/>
              <a:t>具身智能没那么快，现在技术本身和几年前没有本质区别，仿真技术没有改进，通用抓取等技术 </a:t>
            </a:r>
            <a:r>
              <a:rPr lang="en-US" altLang="zh-CN" sz="2000" dirty="0"/>
              <a:t>4-5</a:t>
            </a:r>
            <a:r>
              <a:rPr lang="zh-CN" altLang="en-US" sz="2000" dirty="0"/>
              <a:t> 年前已经成熟。现阶段多了大模型分解任务和作为视觉感知，但这些是大模型基本能力、和具身智能无关。就像</a:t>
            </a:r>
            <a:r>
              <a:rPr lang="en-US" altLang="zh-CN" sz="2000" dirty="0"/>
              <a:t>2016 </a:t>
            </a:r>
            <a:r>
              <a:rPr lang="zh-CN" altLang="en-US" sz="2000" dirty="0"/>
              <a:t>年谈自动驾驶领域一样，</a:t>
            </a:r>
            <a:r>
              <a:rPr lang="en-US" altLang="zh-CN" sz="2000" dirty="0"/>
              <a:t> 3~5</a:t>
            </a:r>
            <a:r>
              <a:rPr lang="zh-CN" altLang="en-US" sz="2000" dirty="0"/>
              <a:t> 年落地没法真正落地，可能需要 </a:t>
            </a:r>
            <a:r>
              <a:rPr lang="en-US" altLang="zh-CN" sz="2000" dirty="0"/>
              <a:t>10</a:t>
            </a:r>
            <a:r>
              <a:rPr lang="zh-CN" altLang="en-US" sz="2000" dirty="0"/>
              <a:t> 年时间。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362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中立派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b="1" dirty="0"/>
              <a:t>中立派：</a:t>
            </a:r>
            <a:r>
              <a:rPr lang="en-US" altLang="zh-CN" sz="2000" dirty="0"/>
              <a:t>2~3</a:t>
            </a:r>
            <a:r>
              <a:rPr lang="zh-CN" altLang="en-US" sz="2000" dirty="0"/>
              <a:t> 年后是入局具身智能好时机，现在处于混沌期和抄袭期，未来入局的玩家是未知的，会有更多产业和学术大佬下场进行对赌，如李飞飞已经开始下场，具体做的事情还没有公布。</a:t>
            </a:r>
          </a:p>
        </p:txBody>
      </p:sp>
    </p:spTree>
    <p:extLst>
      <p:ext uri="{BB962C8B-B14F-4D97-AF65-F5344CB8AC3E}">
        <p14:creationId xmlns:p14="http://schemas.microsoft.com/office/powerpoint/2010/main" val="237295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乐观派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乐观派：</a:t>
            </a:r>
            <a:r>
              <a:rPr lang="zh-CN" altLang="en-US" sz="2000" dirty="0"/>
              <a:t>英伟达后续开源大量机器人 </a:t>
            </a:r>
            <a:r>
              <a:rPr lang="en" altLang="zh-CN" sz="2000" dirty="0"/>
              <a:t>SDK</a:t>
            </a:r>
            <a:r>
              <a:rPr lang="zh-CN" altLang="en-US" sz="2000" dirty="0"/>
              <a:t>，国内和业界也会跟进开源，马斯克和产业把具身硬件成本降下来。不同行业 </a:t>
            </a:r>
            <a:r>
              <a:rPr lang="en-US" altLang="zh-CN" sz="2000" dirty="0"/>
              <a:t>/</a:t>
            </a:r>
            <a:r>
              <a:rPr lang="zh-CN" altLang="en-US" sz="2000" dirty="0"/>
              <a:t> 用户对具身智能需求不同，多个公司能够在各自领域内取得成功。具身智能可以在垂直应用领域有突破。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0893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E369CCC-F608-F8BE-88C1-DFFE979895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/>
              <a:t>上一个机器人时代全世界最好的工业机器人在日本，</a:t>
            </a:r>
            <a:endParaRPr lang="en-US" altLang="zh-CN" sz="2800" dirty="0"/>
          </a:p>
          <a:p>
            <a:pPr algn="l"/>
            <a:r>
              <a:rPr lang="zh-CN" altLang="en-US" sz="2800" dirty="0"/>
              <a:t>现阶段具身看中</a:t>
            </a:r>
            <a:r>
              <a:rPr lang="en-US" altLang="zh-CN" sz="2800" dirty="0"/>
              <a:t>/</a:t>
            </a:r>
            <a:r>
              <a:rPr lang="zh-CN" altLang="en-US" sz="2800" dirty="0"/>
              <a:t>日</a:t>
            </a:r>
            <a:r>
              <a:rPr lang="en-US" altLang="zh-CN" sz="2800" dirty="0"/>
              <a:t>/</a:t>
            </a:r>
            <a:r>
              <a:rPr lang="zh-CN" altLang="en-US" sz="2800" dirty="0"/>
              <a:t>美，智能看美国，</a:t>
            </a:r>
            <a:endParaRPr lang="en-US" altLang="zh-CN" sz="2800" dirty="0"/>
          </a:p>
          <a:p>
            <a:pPr algn="l"/>
            <a:r>
              <a:rPr lang="zh-CN" altLang="en-US" sz="2800" dirty="0"/>
              <a:t>具身跟智能的结合仍然有待技术演进，未来将会谁主沉浮？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8433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CFC4C2-159D-7C51-98E6-FDF53C12B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具身产业</a:t>
            </a:r>
          </a:p>
        </p:txBody>
      </p:sp>
    </p:spTree>
    <p:extLst>
      <p:ext uri="{BB962C8B-B14F-4D97-AF65-F5344CB8AC3E}">
        <p14:creationId xmlns:p14="http://schemas.microsoft.com/office/powerpoint/2010/main" val="213972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72EDBA-C172-14FC-5879-CBB0948D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产业架构图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B86B60-F814-FDDB-FA0A-C3F7C4BE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0" y="1375582"/>
            <a:ext cx="8848115" cy="49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B977-1F5A-6E7C-9101-472FEA55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国内产业伙伴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B99F0B-1CDD-05BE-4654-A960D2722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整机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智元机器人、优必选、达闼、傅利叶、追觅科技、宇树、星动纪元、小米、小鹏汽车、科大讯飞、乐聚机器人、伊艾克斯、钢铁侠科技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灵巧手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因时机器人、月泉仿生、忆海原识、钧舵机器人、蓝胖子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算力芯片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华为、寒武纪、地平线、灵汐、壁仞、燧原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减速器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绿的谐波、汉宇集团、吴志机电、中大力德、哈默纳科、住友、双环传动、秦川机床、纽卡特</a:t>
            </a:r>
          </a:p>
        </p:txBody>
      </p:sp>
    </p:spTree>
    <p:extLst>
      <p:ext uri="{BB962C8B-B14F-4D97-AF65-F5344CB8AC3E}">
        <p14:creationId xmlns:p14="http://schemas.microsoft.com/office/powerpoint/2010/main" val="337472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B977-1F5A-6E7C-9101-472FEA55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国内产业伙伴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B99F0B-1CDD-05BE-4654-A960D2722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执行器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三花智控、拓普集团、鸣志电器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电机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恒帅股份、步科股份、江苏雷利、乐川科技、大洋电机、雷赛智龙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丝杠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鼎智科技、秦川机床、日发精机、五洲新春、长盛轴承、贝斯特、恒而达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轴承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南方精工、力星股份</a:t>
            </a:r>
          </a:p>
        </p:txBody>
      </p:sp>
    </p:spTree>
    <p:extLst>
      <p:ext uri="{BB962C8B-B14F-4D97-AF65-F5344CB8AC3E}">
        <p14:creationId xmlns:p14="http://schemas.microsoft.com/office/powerpoint/2010/main" val="211879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7D580-696E-593C-B38F-99B3F61E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国内具身整机厂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76543-B847-BBE7-6856-A6CF2CC2E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b="1" dirty="0"/>
              <a:t>老牌四小龙</a:t>
            </a:r>
            <a:endParaRPr lang="en-US" altLang="zh-CN" b="1" dirty="0"/>
          </a:p>
          <a:p>
            <a:pPr lvl="1"/>
            <a:r>
              <a:rPr lang="zh-CN" altLang="en-US" dirty="0"/>
              <a:t>优必选、达闼、非夕、宇树</a:t>
            </a:r>
          </a:p>
          <a:p>
            <a:r>
              <a:rPr lang="zh-CN" altLang="en-US" b="1" dirty="0"/>
              <a:t>新晋四小龙</a:t>
            </a:r>
            <a:endParaRPr lang="en-US" altLang="zh-CN" b="1" dirty="0"/>
          </a:p>
          <a:p>
            <a:pPr lvl="1"/>
            <a:r>
              <a:rPr lang="zh-CN" altLang="en-US" dirty="0"/>
              <a:t>智元、傅立叶、追觅科技、开普勒机器人</a:t>
            </a:r>
          </a:p>
          <a:p>
            <a:r>
              <a:rPr lang="zh-CN" altLang="en-US" b="1" dirty="0"/>
              <a:t>新晋八小虎</a:t>
            </a:r>
            <a:endParaRPr lang="en-US" altLang="zh-CN" b="1" dirty="0"/>
          </a:p>
          <a:p>
            <a:pPr lvl="1"/>
            <a:r>
              <a:rPr lang="zh-CN" altLang="en-US" dirty="0"/>
              <a:t>逐际动力、星动纪元、加速进化、有鹿机器人、银河通用、星海图、星尘智能、</a:t>
            </a:r>
            <a:r>
              <a:rPr lang="en" altLang="zh-CN" dirty="0"/>
              <a:t>Jacobi</a:t>
            </a:r>
            <a:r>
              <a:rPr lang="zh-CN" altLang="en-US" dirty="0"/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70887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595EDB-A93E-4FD3-C5C7-1E3B3F18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现阶段人员比例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C29DF5-3749-BD7B-1AFC-3CB9ABF9AD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现阶段硬件团队至少需要 </a:t>
            </a:r>
            <a:r>
              <a:rPr lang="en-US" altLang="zh-CN" dirty="0"/>
              <a:t>250</a:t>
            </a:r>
            <a:r>
              <a:rPr lang="zh-CN" altLang="en-US" dirty="0"/>
              <a:t> 人，算法团队至少需要 </a:t>
            </a:r>
            <a:r>
              <a:rPr lang="en-US" altLang="zh-CN" dirty="0"/>
              <a:t>50</a:t>
            </a:r>
            <a:r>
              <a:rPr lang="zh-CN" altLang="en-US" dirty="0"/>
              <a:t> 人，软件团队至少需要 </a:t>
            </a:r>
            <a:r>
              <a:rPr lang="en-US" altLang="zh-CN" dirty="0"/>
              <a:t>100</a:t>
            </a:r>
            <a:r>
              <a:rPr lang="zh-CN" altLang="en-US" dirty="0"/>
              <a:t> 人。</a:t>
            </a:r>
            <a:endParaRPr lang="en-US" altLang="zh-CN" dirty="0"/>
          </a:p>
          <a:p>
            <a:r>
              <a:rPr lang="zh-CN" altLang="en-US" dirty="0"/>
              <a:t>未来软件和售后团队有望是硬件团队的 </a:t>
            </a:r>
            <a:r>
              <a:rPr lang="en-US" altLang="zh-CN" dirty="0"/>
              <a:t>2~3</a:t>
            </a:r>
            <a:r>
              <a:rPr lang="zh-CN" altLang="en-US" dirty="0"/>
              <a:t> 倍，真正负责智能的演进。</a:t>
            </a:r>
            <a:endParaRPr lang="en-US" altLang="zh-CN" dirty="0"/>
          </a:p>
          <a:p>
            <a:r>
              <a:rPr lang="zh-CN" altLang="en-US" dirty="0"/>
              <a:t>团队规模不足，无法跟上行业发展步伐，甚至跟不上开源技术进展。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832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8FA8FF-7C10-EA3B-6E86-F2127409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国外大厂纷纷入局具身？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13B6D3-FC88-3A61-A017-66AFB33B7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2000" b="1" dirty="0"/>
              <a:t>Tesla</a:t>
            </a:r>
            <a:r>
              <a:rPr lang="zh-CN" altLang="en-US" sz="2000" b="1" dirty="0"/>
              <a:t> </a:t>
            </a:r>
            <a:r>
              <a:rPr lang="zh-CN" altLang="en-US" sz="2000" dirty="0"/>
              <a:t>涉足具身技术，是找到市值突破口，期望落地工厂代替人类；</a:t>
            </a:r>
            <a:endParaRPr lang="en-US" altLang="zh-CN" sz="2000" dirty="0"/>
          </a:p>
          <a:p>
            <a:r>
              <a:rPr lang="en" altLang="zh-CN" sz="2000" b="1" dirty="0"/>
              <a:t>Nvidia</a:t>
            </a:r>
            <a:r>
              <a:rPr lang="zh-CN" altLang="en-US" sz="2000" b="1" dirty="0"/>
              <a:t> </a:t>
            </a:r>
            <a:r>
              <a:rPr lang="zh-CN" altLang="en-US" sz="2000" dirty="0"/>
              <a:t>具身智能套件，发布机器人解决方案，面向新场景售卖算力；</a:t>
            </a:r>
            <a:endParaRPr lang="en-US" altLang="zh-CN" sz="2000" dirty="0"/>
          </a:p>
          <a:p>
            <a:r>
              <a:rPr lang="en" altLang="zh-CN" sz="2000" b="1" dirty="0"/>
              <a:t>OpenAI</a:t>
            </a:r>
            <a:r>
              <a:rPr lang="zh-CN" altLang="en-US" sz="2000" b="1" dirty="0"/>
              <a:t> </a:t>
            </a:r>
            <a:r>
              <a:rPr lang="zh-CN" altLang="en-US" sz="2000" dirty="0"/>
              <a:t>放弃自研具身机器人，转向与</a:t>
            </a:r>
            <a:r>
              <a:rPr lang="en-US" altLang="zh-CN" sz="2000" dirty="0"/>
              <a:t> Figure</a:t>
            </a:r>
            <a:r>
              <a:rPr lang="zh-CN" altLang="en-US" sz="2000" dirty="0"/>
              <a:t> 合作专注 </a:t>
            </a:r>
            <a:r>
              <a:rPr lang="en-US" altLang="zh-CN" sz="2000" dirty="0"/>
              <a:t>AGI</a:t>
            </a:r>
            <a:r>
              <a:rPr lang="zh-CN" altLang="en-US" sz="2000" dirty="0"/>
              <a:t> 算法赋能；</a:t>
            </a:r>
            <a:endParaRPr lang="en-US" altLang="zh-CN" sz="2000" dirty="0"/>
          </a:p>
          <a:p>
            <a:r>
              <a:rPr lang="en" altLang="zh-CN" sz="2000" b="1" dirty="0"/>
              <a:t>Google</a:t>
            </a:r>
            <a:r>
              <a:rPr lang="zh-CN" altLang="en-US" sz="2000" b="1" dirty="0"/>
              <a:t> </a:t>
            </a:r>
            <a:r>
              <a:rPr lang="zh-CN" altLang="en-US" sz="2000" dirty="0"/>
              <a:t>在具身智能上投入巨资后，回归理性作为实验室产品推进。</a:t>
            </a:r>
          </a:p>
        </p:txBody>
      </p:sp>
    </p:spTree>
    <p:extLst>
      <p:ext uri="{BB962C8B-B14F-4D97-AF65-F5344CB8AC3E}">
        <p14:creationId xmlns:p14="http://schemas.microsoft.com/office/powerpoint/2010/main" val="340974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31736</TotalTime>
  <Words>1308</Words>
  <Application>Microsoft Macintosh PowerPoint</Application>
  <PresentationFormat>自定义</PresentationFormat>
  <Paragraphs>87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产业架构图</vt:lpstr>
      <vt:lpstr>国内产业伙伴</vt:lpstr>
      <vt:lpstr>国内产业伙伴</vt:lpstr>
      <vt:lpstr>国内具身整机厂</vt:lpstr>
      <vt:lpstr>现阶段人员比例</vt:lpstr>
      <vt:lpstr>国外大厂纷纷入局具身？</vt:lpstr>
      <vt:lpstr>销售对象都是谁？</vt:lpstr>
      <vt:lpstr>产业规律</vt:lpstr>
      <vt:lpstr>具身产业派系</vt:lpstr>
      <vt:lpstr>ZOMI 眼中的表面繁荣</vt:lpstr>
      <vt:lpstr>ZOMI 眼中的表面繁荣</vt:lpstr>
      <vt:lpstr>PowerPoint 演示文稿</vt:lpstr>
      <vt:lpstr>具身智能的机器人为什么是人型？</vt:lpstr>
      <vt:lpstr>具身智能的机器人为什么是人型？</vt:lpstr>
      <vt:lpstr>技术和产业的突破？</vt:lpstr>
      <vt:lpstr>技术和产业的突破？</vt:lpstr>
      <vt:lpstr>技术的突破？</vt:lpstr>
      <vt:lpstr>产业投资怎么看？悲观派</vt:lpstr>
      <vt:lpstr>产业投资怎么看？中立派</vt:lpstr>
      <vt:lpstr>产业投资怎么看？乐观派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10593</cp:revision>
  <cp:lastPrinted>2023-09-08T09:14:01Z</cp:lastPrinted>
  <dcterms:created xsi:type="dcterms:W3CDTF">2020-08-28T08:44:19Z</dcterms:created>
  <dcterms:modified xsi:type="dcterms:W3CDTF">2024-09-12T13:34:41Z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